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0.xml" ContentType="application/vnd.openxmlformats-officedocument.theme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0.png" ContentType="image/png"/>
  <Override PartName="/ppt/media/image9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svg" ContentType="image/svg"/>
  <Override PartName="/ppt/media/image17.png" ContentType="image/png"/>
  <Override PartName="/ppt/media/image18.svg" ContentType="image/svg"/>
  <Override PartName="/ppt/media/image19.png" ContentType="image/png"/>
  <Override PartName="/ppt/media/image20.svg" ContentType="image/svg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fonts/Font_2_Consolas_Regular.fntdata" ContentType="application/x-fontdata"/>
  <Override PartName="/ppt/fonts/Font_1_Inter_Bold.fntdata" ContentType="application/x-fontdata"/>
  <Override PartName="/ppt/fonts/Font_4_Consolas_Italic.fntdata" ContentType="application/x-fontdata"/>
  <Override PartName="/ppt/fonts/Font_3_Consolas_Bold.fntdata" ContentType="application/x-fontdata"/>
  <Override PartName="/ppt/fonts/Font_5_Consolas_BoldItalic.fntdata" ContentType="application/x-fontdata"/>
  <Override PartName="/ppt/presProps.xml" ContentType="application/vnd.openxmlformats-officedocument.presentationml.presPro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Inter"/>
      <p:bold r:id="rId12"/>
    </p:embeddedFont>
    <p:embeddedFont>
      <p:font typeface="Calibri Light"/>
    </p:embeddedFont>
    <p:embeddedFont>
      <p:font typeface="Consolas"/>
      <p:regular r:id="rId13"/>
      <p:bold r:id="rId14"/>
      <p:italic r:id="rId15"/>
      <p:boldItalic r:id="rId16"/>
    </p:embeddedFont>
    <p:embeddedFont>
      <p:font typeface="Bricolage Grotesque Semi Bold"/>
    </p:embeddedFont>
    <p:embeddedFont>
      <p:font typeface="Microsoft YaHei"/>
    </p:embeddedFont>
    <p:embeddedFont>
      <p:font typeface="Lucida Sans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font" Target="fonts/Font_1_Inter_Bold.fntdata"/><Relationship Id="rId13" Type="http://schemas.openxmlformats.org/officeDocument/2006/relationships/font" Target="fonts/Font_2_Consolas_Regular.fntdata"/><Relationship Id="rId14" Type="http://schemas.openxmlformats.org/officeDocument/2006/relationships/font" Target="fonts/Font_3_Consolas_Bold.fntdata"/><Relationship Id="rId15" Type="http://schemas.openxmlformats.org/officeDocument/2006/relationships/font" Target="fonts/Font_4_Consolas_Italic.fntdata"/><Relationship Id="rId16" Type="http://schemas.openxmlformats.org/officeDocument/2006/relationships/font" Target="fonts/Font_5_Consolas_BoldItalic.fntdata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uk-UA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move the slide</a:t>
            </a:r>
            <a:endParaRPr b="0" lang="uk-UA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uk-UA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uk-UA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uk-UA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uk-UA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uk-UA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E98B13D-570B-4817-838A-05292CC12B80}" type="slidenum">
              <a:rPr b="0" lang="uk-UA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BF683CA-C679-4E01-94CF-A185D1146841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E86A24-8823-44BE-9B9E-5CE2B8262F70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B5B1C07-E1AF-4073-AF8E-42EF4447301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741A721-A5E7-44BE-A364-54717777CDD2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59848C-1D81-46D3-B3C7-2DE82818897D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8B8E27-8BF9-4E66-BF56-579977F58D02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9CAD182-94E5-4A86-8F61-315C52753A3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8B5963A-9BC1-4ECD-9275-71BA73D4C5A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uk-UA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932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280" cy="13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-UA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uk-UA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280" cy="477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uk-UA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uk-UA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uk-UA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uk-UA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svg"/><Relationship Id="rId3" Type="http://schemas.openxmlformats.org/officeDocument/2006/relationships/image" Target="../media/image17.png"/><Relationship Id="rId4" Type="http://schemas.openxmlformats.org/officeDocument/2006/relationships/image" Target="../media/image18.svg"/><Relationship Id="rId5" Type="http://schemas.openxmlformats.org/officeDocument/2006/relationships/image" Target="../media/image19.png"/><Relationship Id="rId6" Type="http://schemas.openxmlformats.org/officeDocument/2006/relationships/image" Target="../media/image20.svg"/><Relationship Id="rId7" Type="http://schemas.openxmlformats.org/officeDocument/2006/relationships/hyperlink" Target="https://github.com/Doodlinka/pour-prolog" TargetMode="External"/><Relationship Id="rId8" Type="http://schemas.openxmlformats.org/officeDocument/2006/relationships/hyperlink" Target="https://youtu.be/I5bTzJDOeWw" TargetMode="External"/><Relationship Id="rId9" Type="http://schemas.openxmlformats.org/officeDocument/2006/relationships/hyperlink" Target="https://stackoverflow.com/questions/34082799/breadth-first-search-in-prolog" TargetMode="External"/><Relationship Id="rId10" Type="http://schemas.openxmlformats.org/officeDocument/2006/relationships/slideLayout" Target="../slideLayouts/slideLayout2.xml"/><Relationship Id="rId11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 0" descr="preencoded.png"/>
          <p:cNvPicPr/>
          <p:nvPr/>
        </p:nvPicPr>
        <p:blipFill>
          <a:blip r:embed="rId1"/>
          <a:stretch/>
        </p:blipFill>
        <p:spPr>
          <a:xfrm>
            <a:off x="8869680" y="0"/>
            <a:ext cx="575964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" name="Text 0"/>
          <p:cNvSpPr/>
          <p:nvPr/>
        </p:nvSpPr>
        <p:spPr>
          <a:xfrm>
            <a:off x="793800" y="2164320"/>
            <a:ext cx="7555320" cy="212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Розв'язання задачі про переливання: Prolog проти Haskell</a:t>
            </a:r>
            <a:endParaRPr b="0" lang="uk-UA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" name="Text 1"/>
          <p:cNvSpPr/>
          <p:nvPr/>
        </p:nvSpPr>
        <p:spPr>
          <a:xfrm>
            <a:off x="793800" y="4630680"/>
            <a:ext cx="7555320" cy="4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549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Олешко Дар'я</a:t>
            </a:r>
            <a:endParaRPr b="0" lang="uk-UA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" name="Text 2"/>
          <p:cNvSpPr/>
          <p:nvPr/>
        </p:nvSpPr>
        <p:spPr>
          <a:xfrm>
            <a:off x="793800" y="5339520"/>
            <a:ext cx="7555320" cy="72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Порівняльний аналіз двох декларативних підходів до класичної задачі пошуку оптимального шляху переливання води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0"/>
          <p:cNvSpPr/>
          <p:nvPr/>
        </p:nvSpPr>
        <p:spPr>
          <a:xfrm>
            <a:off x="788760" y="623160"/>
            <a:ext cx="8371440" cy="56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399"/>
              </a:lnSpc>
              <a:tabLst>
                <a:tab algn="l" pos="0"/>
              </a:tabLst>
            </a:pPr>
            <a:r>
              <a:rPr b="0" lang="en-US" sz="35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Постановка задачі та абстракція стану</a:t>
            </a:r>
            <a:endParaRPr b="0" lang="uk-UA" sz="3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" name="Text 1"/>
          <p:cNvSpPr/>
          <p:nvPr/>
        </p:nvSpPr>
        <p:spPr>
          <a:xfrm>
            <a:off x="788760" y="2455920"/>
            <a:ext cx="2703240" cy="33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Суть задачі</a:t>
            </a:r>
            <a:endParaRPr b="0" lang="uk-UA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Text 2"/>
          <p:cNvSpPr/>
          <p:nvPr/>
        </p:nvSpPr>
        <p:spPr>
          <a:xfrm>
            <a:off x="788760" y="2937240"/>
            <a:ext cx="4281480" cy="129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Отримання цільового об'єму води шляхом переливань між посудинами без мірних поділок. Кожна дія — це переливання від одного до повного заповнення або спорожніння.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3" name="Image 0" descr="preencoded.png"/>
          <p:cNvPicPr/>
          <p:nvPr/>
        </p:nvPicPr>
        <p:blipFill>
          <a:blip r:embed="rId1"/>
          <a:stretch/>
        </p:blipFill>
        <p:spPr>
          <a:xfrm>
            <a:off x="5518800" y="1562400"/>
            <a:ext cx="6663240" cy="3546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" name="Shape 3"/>
          <p:cNvSpPr/>
          <p:nvPr/>
        </p:nvSpPr>
        <p:spPr>
          <a:xfrm>
            <a:off x="788760" y="5432400"/>
            <a:ext cx="6453720" cy="1345680"/>
          </a:xfrm>
          <a:prstGeom prst="roundRect">
            <a:avLst>
              <a:gd name="adj" fmla="val 5622"/>
            </a:avLst>
          </a:prstGeom>
          <a:solidFill>
            <a:srgbClr val="ffffff"/>
          </a:solidFill>
          <a:ln w="7620">
            <a:solidFill>
              <a:srgbClr val="f8ecd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Text 4"/>
          <p:cNvSpPr/>
          <p:nvPr/>
        </p:nvSpPr>
        <p:spPr>
          <a:xfrm>
            <a:off x="976680" y="5620320"/>
            <a:ext cx="2587320" cy="28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Prolog: Список структур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" name="Text 5"/>
          <p:cNvSpPr/>
          <p:nvPr/>
        </p:nvSpPr>
        <p:spPr>
          <a:xfrm>
            <a:off x="976680" y="5987880"/>
            <a:ext cx="6077880" cy="25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[b(Current, Capacity), ...]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" name="Text 6"/>
          <p:cNvSpPr/>
          <p:nvPr/>
        </p:nvSpPr>
        <p:spPr>
          <a:xfrm>
            <a:off x="976680" y="6332760"/>
            <a:ext cx="6077880" cy="25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Структура з полями для поточного та максимального об'єму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" name="Shape 7"/>
          <p:cNvSpPr/>
          <p:nvPr/>
        </p:nvSpPr>
        <p:spPr>
          <a:xfrm>
            <a:off x="7386840" y="5432400"/>
            <a:ext cx="6453720" cy="1345680"/>
          </a:xfrm>
          <a:prstGeom prst="roundRect">
            <a:avLst>
              <a:gd name="adj" fmla="val 5622"/>
            </a:avLst>
          </a:prstGeom>
          <a:solidFill>
            <a:srgbClr val="ffffff"/>
          </a:solidFill>
          <a:ln w="7620">
            <a:solidFill>
              <a:srgbClr val="f8ecd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Text 8"/>
          <p:cNvSpPr/>
          <p:nvPr/>
        </p:nvSpPr>
        <p:spPr>
          <a:xfrm>
            <a:off x="7574760" y="5620320"/>
            <a:ext cx="2373480" cy="28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Haskell: Список чисел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" name="Text 9"/>
          <p:cNvSpPr/>
          <p:nvPr/>
        </p:nvSpPr>
        <p:spPr>
          <a:xfrm>
            <a:off x="7574760" y="5987880"/>
            <a:ext cx="6078240" cy="25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[Int]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1" name="Text 10"/>
          <p:cNvSpPr/>
          <p:nvPr/>
        </p:nvSpPr>
        <p:spPr>
          <a:xfrm>
            <a:off x="7574760" y="6332760"/>
            <a:ext cx="6078240" cy="25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Поточні об'єми з ємностями в окремому списку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" name="Shape 11"/>
          <p:cNvSpPr/>
          <p:nvPr/>
        </p:nvSpPr>
        <p:spPr>
          <a:xfrm>
            <a:off x="788760" y="6940440"/>
            <a:ext cx="13052160" cy="664920"/>
          </a:xfrm>
          <a:prstGeom prst="roundRect">
            <a:avLst>
              <a:gd name="adj" fmla="val 11369"/>
            </a:avLst>
          </a:prstGeom>
          <a:solidFill>
            <a:srgbClr val="f4e3b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3" name="Image 1" descr="preencoded.png"/>
          <p:cNvPicPr/>
          <p:nvPr/>
        </p:nvPicPr>
        <p:blipFill>
          <a:blip r:embed="rId2"/>
          <a:stretch/>
        </p:blipFill>
        <p:spPr>
          <a:xfrm>
            <a:off x="968760" y="7198560"/>
            <a:ext cx="224280" cy="179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" name="Text 12"/>
          <p:cNvSpPr/>
          <p:nvPr/>
        </p:nvSpPr>
        <p:spPr>
          <a:xfrm>
            <a:off x="1374480" y="7128720"/>
            <a:ext cx="12286080" cy="25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1" lang="en-US" sz="1400" strike="noStrike" u="none">
                <a:solidFill>
                  <a:srgbClr val="000000"/>
                </a:solidFill>
                <a:effectLst/>
                <a:uFillTx/>
                <a:latin typeface="Inter"/>
                <a:ea typeface="Inter"/>
              </a:rPr>
              <a:t>Ключова вимога:</a:t>
            </a: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Inter"/>
                <a:ea typeface="Inter"/>
              </a:rPr>
              <a:t> Знайти найкоротшу послідовність станів від початкового до цільового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759640" cy="822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Text 0"/>
          <p:cNvSpPr/>
          <p:nvPr/>
        </p:nvSpPr>
        <p:spPr>
          <a:xfrm>
            <a:off x="6280200" y="1000800"/>
            <a:ext cx="7555320" cy="14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Пастка "природного" алгоритму</a:t>
            </a:r>
            <a:endParaRPr b="0" lang="uk-UA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Text 1"/>
          <p:cNvSpPr/>
          <p:nvPr/>
        </p:nvSpPr>
        <p:spPr>
          <a:xfrm>
            <a:off x="6280200" y="2985480"/>
            <a:ext cx="3401280" cy="4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Чому не DFS?</a:t>
            </a:r>
            <a:endParaRPr b="0" lang="uk-UA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" name="Text 2"/>
          <p:cNvSpPr/>
          <p:nvPr/>
        </p:nvSpPr>
        <p:spPr>
          <a:xfrm>
            <a:off x="6280200" y="3637440"/>
            <a:ext cx="3500280" cy="326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Знаходить перший ліпший шлях, а не найкоротший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Не "бачить" сусідні гілки при пошуку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Передача глобального </a:t>
            </a:r>
            <a:r>
              <a:rPr b="0" lang="en-US" sz="17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Visited</a:t>
            </a: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вимагає громіздких конструкцій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Прологівський бектрекінг вводить в оману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Text 3"/>
          <p:cNvSpPr/>
          <p:nvPr/>
        </p:nvSpPr>
        <p:spPr>
          <a:xfrm>
            <a:off x="10342800" y="2985480"/>
            <a:ext cx="3401280" cy="4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Чому BFS?</a:t>
            </a:r>
            <a:endParaRPr b="0" lang="uk-UA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0" name="Text 4"/>
          <p:cNvSpPr/>
          <p:nvPr/>
        </p:nvSpPr>
        <p:spPr>
          <a:xfrm>
            <a:off x="10342800" y="3637440"/>
            <a:ext cx="3500280" cy="145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Пошук у ширину гарантує оптимальність — перше досягнуте цільове значення буде найкоротшим шляхом.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" name="Text 5"/>
          <p:cNvSpPr/>
          <p:nvPr/>
        </p:nvSpPr>
        <p:spPr>
          <a:xfrm>
            <a:off x="10342800" y="5293440"/>
            <a:ext cx="3500280" cy="10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Проблема: складність реалізації черги в чистих мовах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 0"/>
          <p:cNvSpPr/>
          <p:nvPr/>
        </p:nvSpPr>
        <p:spPr>
          <a:xfrm>
            <a:off x="793800" y="806400"/>
            <a:ext cx="11865600" cy="67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301"/>
              </a:lnSpc>
              <a:tabLst>
                <a:tab algn="l" pos="0"/>
              </a:tabLst>
            </a:pPr>
            <a:r>
              <a:rPr b="0" lang="en-US" sz="42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Реалізація на Prolog: Боротьба з парадигмою</a:t>
            </a:r>
            <a:endParaRPr b="0" lang="uk-UA" sz="4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Text 1"/>
          <p:cNvSpPr/>
          <p:nvPr/>
        </p:nvSpPr>
        <p:spPr>
          <a:xfrm>
            <a:off x="793800" y="2221200"/>
            <a:ext cx="3231000" cy="40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49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Специфіка мови</a:t>
            </a:r>
            <a:endParaRPr b="0" lang="uk-UA" sz="2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Text 2"/>
          <p:cNvSpPr/>
          <p:nvPr/>
        </p:nvSpPr>
        <p:spPr>
          <a:xfrm>
            <a:off x="793800" y="2829960"/>
            <a:ext cx="8292600" cy="67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Пролог не обчислює функцію — він шукає відповідність у дереві зв'язків. Це контрінтуїтивно для алгоритмічних задач з явним порядком виконання.</a:t>
            </a:r>
            <a:endParaRPr b="0" lang="uk-UA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3"/>
          <p:cNvSpPr/>
          <p:nvPr/>
        </p:nvSpPr>
        <p:spPr>
          <a:xfrm>
            <a:off x="793800" y="3706920"/>
            <a:ext cx="356148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Критичні технічні моменти</a:t>
            </a:r>
            <a:endParaRPr b="0" lang="uk-UA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Text 4"/>
          <p:cNvSpPr/>
          <p:nvPr/>
        </p:nvSpPr>
        <p:spPr>
          <a:xfrm>
            <a:off x="793800" y="4248000"/>
            <a:ext cx="8292600" cy="134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Канонізація станів: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</a:t>
            </a:r>
            <a:r>
              <a:rPr b="0" lang="en-US" sz="16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msort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приводить стани до єдиної форми</a:t>
            </a:r>
            <a:endParaRPr b="0" lang="uk-UA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Керування пам'яттю: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Акумулятор </a:t>
            </a:r>
            <a:r>
              <a:rPr b="0" lang="en-US" sz="16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Visited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передається через всі предикати</a:t>
            </a:r>
            <a:endParaRPr b="0" lang="uk-UA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Відладка: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Вивід станів замість дій спростило налагодження</a:t>
            </a:r>
            <a:endParaRPr b="0" lang="uk-UA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77" name="Image 0" descr="preencoded.png"/>
          <p:cNvPicPr/>
          <p:nvPr/>
        </p:nvPicPr>
        <p:blipFill>
          <a:blip r:embed="rId1"/>
          <a:stretch/>
        </p:blipFill>
        <p:spPr>
          <a:xfrm>
            <a:off x="9621000" y="2017440"/>
            <a:ext cx="4010760" cy="3283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8" name="Text 5"/>
          <p:cNvSpPr/>
          <p:nvPr/>
        </p:nvSpPr>
        <p:spPr>
          <a:xfrm>
            <a:off x="9621000" y="5532120"/>
            <a:ext cx="4222080" cy="33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endParaRPr b="0" lang="en-US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6"/>
          <p:cNvSpPr/>
          <p:nvPr/>
        </p:nvSpPr>
        <p:spPr>
          <a:xfrm>
            <a:off x="1117080" y="6354720"/>
            <a:ext cx="12718440" cy="67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Без </a:t>
            </a:r>
            <a:r>
              <a:rPr b="0" lang="en-US" sz="16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msort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стан </a:t>
            </a:r>
            <a:r>
              <a:rPr b="0" lang="en-US" sz="16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[b(3,3), b(0,5)]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вважається різним від </a:t>
            </a:r>
            <a:r>
              <a:rPr b="0" lang="en-US" sz="16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[b(0,5), b(3,3)]</a:t>
            </a:r>
            <a:r>
              <a:rPr b="0" lang="en-US" sz="16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, що ламає перевірку відвіданих та досягнення фінального стану</a:t>
            </a:r>
            <a:endParaRPr b="0" lang="uk-UA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Shape 7"/>
          <p:cNvSpPr/>
          <p:nvPr/>
        </p:nvSpPr>
        <p:spPr>
          <a:xfrm>
            <a:off x="793800" y="6124320"/>
            <a:ext cx="29520" cy="1139400"/>
          </a:xfrm>
          <a:prstGeom prst="rect">
            <a:avLst/>
          </a:prstGeom>
          <a:solidFill>
            <a:srgbClr val="e7bf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 0"/>
          <p:cNvSpPr/>
          <p:nvPr/>
        </p:nvSpPr>
        <p:spPr>
          <a:xfrm>
            <a:off x="752040" y="874440"/>
            <a:ext cx="12663000" cy="60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51"/>
              </a:lnSpc>
              <a:tabLst>
                <a:tab algn="l" pos="0"/>
              </a:tabLst>
            </a:pPr>
            <a:r>
              <a:rPr b="0" lang="en-US" sz="38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Реалізація на Haskell: Структури даних вирішують все</a:t>
            </a:r>
            <a:endParaRPr b="0" lang="uk-UA" sz="3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2" name="Image 0" descr="preencoded.png"/>
          <p:cNvPicPr/>
          <p:nvPr/>
        </p:nvPicPr>
        <p:blipFill>
          <a:blip r:embed="rId1"/>
          <a:stretch/>
        </p:blipFill>
        <p:spPr>
          <a:xfrm>
            <a:off x="752040" y="1808280"/>
            <a:ext cx="4374360" cy="772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3" name="Text 1"/>
          <p:cNvSpPr/>
          <p:nvPr/>
        </p:nvSpPr>
        <p:spPr>
          <a:xfrm>
            <a:off x="945360" y="2746800"/>
            <a:ext cx="241632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Проблема</a:t>
            </a:r>
            <a:endParaRPr b="0" lang="uk-UA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2"/>
          <p:cNvSpPr/>
          <p:nvPr/>
        </p:nvSpPr>
        <p:spPr>
          <a:xfrm>
            <a:off x="945360" y="3147480"/>
            <a:ext cx="3987720" cy="85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Стандартні списки </a:t>
            </a:r>
            <a:r>
              <a:rPr b="0" lang="en-US" sz="15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(++)</a:t>
            </a: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дають квадратичну складність при додаванні в чергу</a:t>
            </a:r>
            <a:endParaRPr b="0" lang="uk-UA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5" name="Image 1" descr="preencoded.png"/>
          <p:cNvPicPr/>
          <p:nvPr/>
        </p:nvPicPr>
        <p:blipFill>
          <a:blip r:embed="rId2"/>
          <a:stretch/>
        </p:blipFill>
        <p:spPr>
          <a:xfrm>
            <a:off x="5127480" y="1808280"/>
            <a:ext cx="4374360" cy="772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Text 3"/>
          <p:cNvSpPr/>
          <p:nvPr/>
        </p:nvSpPr>
        <p:spPr>
          <a:xfrm>
            <a:off x="5320800" y="2746800"/>
            <a:ext cx="241632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Рішення</a:t>
            </a:r>
            <a:endParaRPr b="0" lang="uk-UA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Text 4"/>
          <p:cNvSpPr/>
          <p:nvPr/>
        </p:nvSpPr>
        <p:spPr>
          <a:xfrm>
            <a:off x="5320800" y="3147480"/>
            <a:ext cx="3987720" cy="5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Заміна на </a:t>
            </a:r>
            <a:r>
              <a:rPr b="0" lang="en-US" sz="15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Data.Sequence</a:t>
            </a: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— черга з доступом </a:t>
            </a:r>
            <a:r>
              <a:rPr b="0" lang="en-US" sz="15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O(1)</a:t>
            </a:r>
            <a:endParaRPr b="0" lang="uk-UA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8" name="Image 2" descr="preencoded.png"/>
          <p:cNvPicPr/>
          <p:nvPr/>
        </p:nvPicPr>
        <p:blipFill>
          <a:blip r:embed="rId3"/>
          <a:stretch/>
        </p:blipFill>
        <p:spPr>
          <a:xfrm>
            <a:off x="9502920" y="1808280"/>
            <a:ext cx="4374360" cy="772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9" name="Text 5"/>
          <p:cNvSpPr/>
          <p:nvPr/>
        </p:nvSpPr>
        <p:spPr>
          <a:xfrm>
            <a:off x="9696240" y="2746800"/>
            <a:ext cx="241632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Оптимізація</a:t>
            </a:r>
            <a:endParaRPr b="0" lang="uk-UA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0" name="Text 6"/>
          <p:cNvSpPr/>
          <p:nvPr/>
        </p:nvSpPr>
        <p:spPr>
          <a:xfrm>
            <a:off x="9696240" y="3147480"/>
            <a:ext cx="3987720" cy="5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Data.Set</a:t>
            </a: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для миттєвої перевірки відвіданих станів</a:t>
            </a:r>
            <a:endParaRPr b="0" lang="uk-UA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" name="Text 7"/>
          <p:cNvSpPr/>
          <p:nvPr/>
        </p:nvSpPr>
        <p:spPr>
          <a:xfrm>
            <a:off x="752040" y="4550400"/>
            <a:ext cx="241632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Специфіка мови</a:t>
            </a:r>
            <a:endParaRPr b="0" lang="uk-UA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Text 8"/>
          <p:cNvSpPr/>
          <p:nvPr/>
        </p:nvSpPr>
        <p:spPr>
          <a:xfrm>
            <a:off x="752040" y="5017320"/>
            <a:ext cx="4059360" cy="85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Строга типізація та незмінність даних забезпечують безпеку, але вимагають уважного вибору структур</a:t>
            </a:r>
            <a:endParaRPr b="0" lang="uk-UA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Text 9"/>
          <p:cNvSpPr/>
          <p:nvPr/>
        </p:nvSpPr>
        <p:spPr>
          <a:xfrm>
            <a:off x="5292000" y="4550400"/>
            <a:ext cx="241632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9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Результат</a:t>
            </a:r>
            <a:endParaRPr b="0" lang="uk-UA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Text 10"/>
          <p:cNvSpPr/>
          <p:nvPr/>
        </p:nvSpPr>
        <p:spPr>
          <a:xfrm>
            <a:off x="5292000" y="5017320"/>
            <a:ext cx="4060800" cy="85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Оптимізована версія працює значно швидше на великих даних порівняно з базовою реалізацією на списках</a:t>
            </a:r>
            <a:endParaRPr b="0" lang="uk-UA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11"/>
          <p:cNvSpPr/>
          <p:nvPr/>
        </p:nvSpPr>
        <p:spPr>
          <a:xfrm>
            <a:off x="9833040" y="4534200"/>
            <a:ext cx="405936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endParaRPr b="0" lang="en-US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6" name="Image 3" descr="preencoded.png"/>
          <p:cNvPicPr/>
          <p:nvPr/>
        </p:nvPicPr>
        <p:blipFill>
          <a:blip r:embed="rId4"/>
          <a:stretch/>
        </p:blipFill>
        <p:spPr>
          <a:xfrm>
            <a:off x="9833040" y="5006160"/>
            <a:ext cx="3653280" cy="21625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0"/>
          <p:cNvSpPr/>
          <p:nvPr/>
        </p:nvSpPr>
        <p:spPr>
          <a:xfrm>
            <a:off x="793800" y="1840320"/>
            <a:ext cx="8338680" cy="70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Основні проблеми та виклики</a:t>
            </a:r>
            <a:endParaRPr b="0" lang="uk-UA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8" name="Shape 1"/>
          <p:cNvSpPr/>
          <p:nvPr/>
        </p:nvSpPr>
        <p:spPr>
          <a:xfrm>
            <a:off x="793800" y="2889360"/>
            <a:ext cx="6406920" cy="3498480"/>
          </a:xfrm>
          <a:prstGeom prst="roundRect">
            <a:avLst>
              <a:gd name="adj" fmla="val 418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e7bf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Shape 2"/>
          <p:cNvSpPr/>
          <p:nvPr/>
        </p:nvSpPr>
        <p:spPr>
          <a:xfrm>
            <a:off x="763200" y="2889360"/>
            <a:ext cx="120960" cy="3498480"/>
          </a:xfrm>
          <a:prstGeom prst="roundRect">
            <a:avLst>
              <a:gd name="adj" fmla="val 78139"/>
            </a:avLst>
          </a:prstGeom>
          <a:solidFill>
            <a:srgbClr val="e7bf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Text 3"/>
          <p:cNvSpPr/>
          <p:nvPr/>
        </p:nvSpPr>
        <p:spPr>
          <a:xfrm>
            <a:off x="1142640" y="3146760"/>
            <a:ext cx="28342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Труднощі з Prolog</a:t>
            </a:r>
            <a:endParaRPr b="0" lang="uk-UA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 4"/>
          <p:cNvSpPr/>
          <p:nvPr/>
        </p:nvSpPr>
        <p:spPr>
          <a:xfrm>
            <a:off x="1142640" y="3637080"/>
            <a:ext cx="5800680" cy="21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Необхідність "ламати" мислення під реляційну логіку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Плутанина форматів виводу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Складність відстеження потоку виконання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Неочевидний потік даних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Необхідність канонізації станів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2" name="Shape 5"/>
          <p:cNvSpPr/>
          <p:nvPr/>
        </p:nvSpPr>
        <p:spPr>
          <a:xfrm>
            <a:off x="7428600" y="2889360"/>
            <a:ext cx="6406920" cy="3498480"/>
          </a:xfrm>
          <a:prstGeom prst="roundRect">
            <a:avLst>
              <a:gd name="adj" fmla="val 418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ab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Shape 6"/>
          <p:cNvSpPr/>
          <p:nvPr/>
        </p:nvSpPr>
        <p:spPr>
          <a:xfrm>
            <a:off x="7398000" y="2889360"/>
            <a:ext cx="120960" cy="3498480"/>
          </a:xfrm>
          <a:prstGeom prst="roundRect">
            <a:avLst>
              <a:gd name="adj" fmla="val 78139"/>
            </a:avLst>
          </a:prstGeom>
          <a:solidFill>
            <a:srgbClr val="dfab5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 7"/>
          <p:cNvSpPr/>
          <p:nvPr/>
        </p:nvSpPr>
        <p:spPr>
          <a:xfrm>
            <a:off x="7777440" y="3146760"/>
            <a:ext cx="317484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Архітектурні проблеми</a:t>
            </a:r>
            <a:endParaRPr b="0" lang="uk-UA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 8"/>
          <p:cNvSpPr/>
          <p:nvPr/>
        </p:nvSpPr>
        <p:spPr>
          <a:xfrm>
            <a:off x="7777440" y="3637080"/>
            <a:ext cx="5801040" cy="10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Складність реалізації "глобальної пам'яті"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Ручне керування структурами даних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Відмова від DFS заради якості результату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 0"/>
          <p:cNvSpPr/>
          <p:nvPr/>
        </p:nvSpPr>
        <p:spPr>
          <a:xfrm>
            <a:off x="7532280" y="708120"/>
            <a:ext cx="6303240" cy="70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 rtl="1"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Порівняння реалізацій</a:t>
            </a:r>
            <a:endParaRPr b="0" lang="uk-UA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7" name="Text 1"/>
          <p:cNvSpPr/>
          <p:nvPr/>
        </p:nvSpPr>
        <p:spPr>
          <a:xfrm>
            <a:off x="3636000" y="1983600"/>
            <a:ext cx="3401280" cy="4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 rtl="1"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Сприйняття коду</a:t>
            </a:r>
            <a:endParaRPr b="0" lang="uk-UA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8" name="Image 0" descr="preencoded.png"/>
          <p:cNvPicPr/>
          <p:nvPr/>
        </p:nvPicPr>
        <p:blipFill>
          <a:blip r:embed="rId1"/>
          <a:stretch/>
        </p:blipFill>
        <p:spPr>
          <a:xfrm>
            <a:off x="793800" y="2692440"/>
            <a:ext cx="225720" cy="225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9" name="Image 1" descr="preencoded.png"/>
          <p:cNvPicPr/>
          <p:nvPr/>
        </p:nvPicPr>
        <p:blipFill>
          <a:blip r:embed="rId2"/>
          <a:stretch/>
        </p:blipFill>
        <p:spPr>
          <a:xfrm>
            <a:off x="793800" y="3019320"/>
            <a:ext cx="6243480" cy="29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Text 2"/>
          <p:cNvSpPr/>
          <p:nvPr/>
        </p:nvSpPr>
        <p:spPr>
          <a:xfrm>
            <a:off x="793800" y="3193560"/>
            <a:ext cx="28342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Haskell</a:t>
            </a:r>
            <a:endParaRPr b="0" lang="uk-UA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 3"/>
          <p:cNvSpPr/>
          <p:nvPr/>
        </p:nvSpPr>
        <p:spPr>
          <a:xfrm>
            <a:off x="793800" y="3774600"/>
            <a:ext cx="6243480" cy="10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Чіткий, типізований код. Вимагає розуміння монадичних структур або складних типів, але логіка виконання очевидна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2" name="Image 2" descr="preencoded.png"/>
          <p:cNvPicPr/>
          <p:nvPr/>
        </p:nvPicPr>
        <p:blipFill>
          <a:blip r:embed="rId3"/>
          <a:stretch/>
        </p:blipFill>
        <p:spPr>
          <a:xfrm>
            <a:off x="793800" y="5265720"/>
            <a:ext cx="225720" cy="225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3" name="Image 3" descr="preencoded.png"/>
          <p:cNvPicPr/>
          <p:nvPr/>
        </p:nvPicPr>
        <p:blipFill>
          <a:blip r:embed="rId4"/>
          <a:stretch/>
        </p:blipFill>
        <p:spPr>
          <a:xfrm>
            <a:off x="793800" y="5592600"/>
            <a:ext cx="6243480" cy="29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4" name="Text 4"/>
          <p:cNvSpPr/>
          <p:nvPr/>
        </p:nvSpPr>
        <p:spPr>
          <a:xfrm>
            <a:off x="793800" y="5789520"/>
            <a:ext cx="28342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Prolog</a:t>
            </a:r>
            <a:endParaRPr b="0" lang="uk-UA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" name="Text 5"/>
          <p:cNvSpPr/>
          <p:nvPr/>
        </p:nvSpPr>
        <p:spPr>
          <a:xfrm>
            <a:off x="793800" y="6370560"/>
            <a:ext cx="6243480" cy="72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Важкий для відстеження потоку виконання. Код виглядає як набір фактів, а не алгоритм.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" name="Text 6"/>
          <p:cNvSpPr/>
          <p:nvPr/>
        </p:nvSpPr>
        <p:spPr>
          <a:xfrm>
            <a:off x="7599600" y="1983600"/>
            <a:ext cx="3401280" cy="4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Керування даними</a:t>
            </a:r>
            <a:endParaRPr b="0" lang="uk-UA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7"/>
          <p:cNvSpPr/>
          <p:nvPr/>
        </p:nvSpPr>
        <p:spPr>
          <a:xfrm>
            <a:off x="7599600" y="2635920"/>
            <a:ext cx="6243480" cy="109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Обидві мови вимагають ручного керування структурами даних — </a:t>
            </a:r>
            <a:r>
              <a:rPr b="0" lang="en-US" sz="17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Set</a:t>
            </a: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, </a:t>
            </a:r>
            <a:r>
              <a:rPr b="0" lang="en-US" sz="175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Queue</a:t>
            </a: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 для ефективного пошуку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8" name="Text 8"/>
          <p:cNvSpPr/>
          <p:nvPr/>
        </p:nvSpPr>
        <p:spPr>
          <a:xfrm>
            <a:off x="7599600" y="3958920"/>
            <a:ext cx="3401280" cy="4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Результат</a:t>
            </a:r>
            <a:endParaRPr b="0" lang="uk-UA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9" name="Text 9"/>
          <p:cNvSpPr/>
          <p:nvPr/>
        </p:nvSpPr>
        <p:spPr>
          <a:xfrm>
            <a:off x="7599600" y="4610880"/>
            <a:ext cx="6243480" cy="72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Обидві реалізації зведені до ідентичної логіки: </a:t>
            </a:r>
            <a:r>
              <a:rPr b="1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BFS + Visited Set</a:t>
            </a: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, повертають оптимальний шлях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 0"/>
          <p:cNvSpPr/>
          <p:nvPr/>
        </p:nvSpPr>
        <p:spPr>
          <a:xfrm>
            <a:off x="793800" y="745560"/>
            <a:ext cx="4535280" cy="56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5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Висновки</a:t>
            </a:r>
            <a:endParaRPr b="0" lang="uk-UA" sz="3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1" name="Shape 1"/>
          <p:cNvSpPr/>
          <p:nvPr/>
        </p:nvSpPr>
        <p:spPr>
          <a:xfrm>
            <a:off x="793800" y="1602720"/>
            <a:ext cx="4249800" cy="2481840"/>
          </a:xfrm>
          <a:prstGeom prst="roundRect">
            <a:avLst>
              <a:gd name="adj" fmla="val 3069"/>
            </a:avLst>
          </a:prstGeom>
          <a:solidFill>
            <a:srgbClr val="ffffff"/>
          </a:solidFill>
          <a:ln w="7620">
            <a:solidFill>
              <a:srgbClr val="e7bf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Shape 2"/>
          <p:cNvSpPr/>
          <p:nvPr/>
        </p:nvSpPr>
        <p:spPr>
          <a:xfrm>
            <a:off x="982800" y="1791720"/>
            <a:ext cx="543240" cy="543240"/>
          </a:xfrm>
          <a:prstGeom prst="roundRect">
            <a:avLst>
              <a:gd name="adj" fmla="val 16796213"/>
            </a:avLst>
          </a:prstGeom>
          <a:solidFill>
            <a:srgbClr val="e7bf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Image 0" descr="preencoded.png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132560" y="1941480"/>
            <a:ext cx="243720" cy="243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4" name="Text 3"/>
          <p:cNvSpPr/>
          <p:nvPr/>
        </p:nvSpPr>
        <p:spPr>
          <a:xfrm>
            <a:off x="982800" y="2481480"/>
            <a:ext cx="226728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Міф про зручність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5" name="Text 4"/>
          <p:cNvSpPr/>
          <p:nvPr/>
        </p:nvSpPr>
        <p:spPr>
          <a:xfrm>
            <a:off x="982800" y="2851920"/>
            <a:ext cx="3871440" cy="10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Декларативність Prolog не спростила задачу, а додала специфічних проблем — канонізація станів, неочевидний потік виконання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6" name="Shape 5"/>
          <p:cNvSpPr/>
          <p:nvPr/>
        </p:nvSpPr>
        <p:spPr>
          <a:xfrm>
            <a:off x="5189760" y="1602720"/>
            <a:ext cx="4249800" cy="2481840"/>
          </a:xfrm>
          <a:prstGeom prst="roundRect">
            <a:avLst>
              <a:gd name="adj" fmla="val 3069"/>
            </a:avLst>
          </a:prstGeom>
          <a:solidFill>
            <a:srgbClr val="ffffff"/>
          </a:solidFill>
          <a:ln w="7620">
            <a:solidFill>
              <a:srgbClr val="dfab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Shape 6"/>
          <p:cNvSpPr/>
          <p:nvPr/>
        </p:nvSpPr>
        <p:spPr>
          <a:xfrm>
            <a:off x="5378760" y="1791720"/>
            <a:ext cx="543240" cy="543240"/>
          </a:xfrm>
          <a:prstGeom prst="roundRect">
            <a:avLst>
              <a:gd name="adj" fmla="val 16796213"/>
            </a:avLst>
          </a:prstGeom>
          <a:solidFill>
            <a:srgbClr val="dfab5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8" name="Image 1" descr="preencoded.png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5528520" y="1941480"/>
            <a:ext cx="243720" cy="243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Text 7"/>
          <p:cNvSpPr/>
          <p:nvPr/>
        </p:nvSpPr>
        <p:spPr>
          <a:xfrm>
            <a:off x="5378760" y="2481480"/>
            <a:ext cx="226728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Роль алгоритму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0" name="Text 8"/>
          <p:cNvSpPr/>
          <p:nvPr/>
        </p:nvSpPr>
        <p:spPr>
          <a:xfrm>
            <a:off x="5378760" y="2851920"/>
            <a:ext cx="3871800" cy="79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Вибір правильного алгоритму (BFS) та структури даних (</a:t>
            </a:r>
            <a:r>
              <a:rPr b="0" lang="en-US" sz="14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Data.Sequence</a:t>
            </a: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, </a:t>
            </a:r>
            <a:r>
              <a:rPr b="0" lang="en-US" sz="1400" strike="noStrike" u="none">
                <a:solidFill>
                  <a:srgbClr val="2c2926"/>
                </a:solidFill>
                <a:effectLst/>
                <a:highlight>
                  <a:srgbClr val="f2f2f2"/>
                </a:highlight>
                <a:uFillTx/>
                <a:latin typeface="Consolas"/>
                <a:ea typeface="Consolas"/>
              </a:rPr>
              <a:t>Set</a:t>
            </a: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) виявився важливішим за вибір мови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1" name="Shape 9"/>
          <p:cNvSpPr/>
          <p:nvPr/>
        </p:nvSpPr>
        <p:spPr>
          <a:xfrm>
            <a:off x="9585720" y="1602720"/>
            <a:ext cx="4249800" cy="2481840"/>
          </a:xfrm>
          <a:prstGeom prst="roundRect">
            <a:avLst>
              <a:gd name="adj" fmla="val 3069"/>
            </a:avLst>
          </a:prstGeom>
          <a:solidFill>
            <a:srgbClr val="ffffff"/>
          </a:solidFill>
          <a:ln w="7620">
            <a:solidFill>
              <a:srgbClr val="ebcc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Shape 10"/>
          <p:cNvSpPr/>
          <p:nvPr/>
        </p:nvSpPr>
        <p:spPr>
          <a:xfrm>
            <a:off x="9774720" y="1791720"/>
            <a:ext cx="543240" cy="543240"/>
          </a:xfrm>
          <a:prstGeom prst="roundRect">
            <a:avLst>
              <a:gd name="adj" fmla="val 16796213"/>
            </a:avLst>
          </a:prstGeom>
          <a:solidFill>
            <a:srgbClr val="ebcc7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Image 2" descr="preencoded.png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9924480" y="1941480"/>
            <a:ext cx="243720" cy="243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4" name="Text 11"/>
          <p:cNvSpPr/>
          <p:nvPr/>
        </p:nvSpPr>
        <p:spPr>
          <a:xfrm>
            <a:off x="9774720" y="2481480"/>
            <a:ext cx="226728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Пастка природності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 12"/>
          <p:cNvSpPr/>
          <p:nvPr/>
        </p:nvSpPr>
        <p:spPr>
          <a:xfrm>
            <a:off x="9774720" y="2851920"/>
            <a:ext cx="3871800" cy="10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"Природні" засоби мов (DFS через рекурсію та бектрекінг) виявилися пасткою — вони простіші, але неоптимальні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6" name="Shape 13"/>
          <p:cNvSpPr/>
          <p:nvPr/>
        </p:nvSpPr>
        <p:spPr>
          <a:xfrm>
            <a:off x="793800" y="4339800"/>
            <a:ext cx="13041720" cy="29160"/>
          </a:xfrm>
          <a:prstGeom prst="rect">
            <a:avLst/>
          </a:prstGeom>
          <a:solidFill>
            <a:srgbClr val="2c2926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4760" bIns="-14760" anchor="t">
            <a:noAutofit/>
          </a:bodyPr>
          <a:p>
            <a:pPr>
              <a:lnSpc>
                <a:spcPct val="100000"/>
              </a:lnSpc>
            </a:pPr>
            <a:endParaRPr b="0" lang="uk-UA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Text 14"/>
          <p:cNvSpPr/>
          <p:nvPr/>
        </p:nvSpPr>
        <p:spPr>
          <a:xfrm>
            <a:off x="793800" y="4587840"/>
            <a:ext cx="3892680" cy="4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549"/>
              </a:lnSpc>
              <a:tabLst>
                <a:tab algn="l" pos="0"/>
              </a:tabLst>
            </a:pPr>
            <a:r>
              <a:rPr b="0" lang="en-US" sz="28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Джерела та матеріали</a:t>
            </a:r>
            <a:endParaRPr b="0" lang="uk-UA" sz="2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 15"/>
          <p:cNvSpPr/>
          <p:nvPr/>
        </p:nvSpPr>
        <p:spPr>
          <a:xfrm>
            <a:off x="793800" y="5403960"/>
            <a:ext cx="228024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Репозиторій з кодом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 16"/>
          <p:cNvSpPr/>
          <p:nvPr/>
        </p:nvSpPr>
        <p:spPr>
          <a:xfrm>
            <a:off x="793800" y="5832720"/>
            <a:ext cx="629892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400" strike="noStrike" u="sng">
                <a:solidFill>
                  <a:srgbClr val="0563c1"/>
                </a:solidFill>
                <a:effectLst/>
                <a:uFillTx/>
                <a:latin typeface="Inter"/>
                <a:ea typeface="Inter"/>
                <a:hlinkClick r:id="rId7"/>
              </a:rPr>
              <a:t>https://github.com/Doodlinka/pour-prolog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Text 17"/>
          <p:cNvSpPr/>
          <p:nvPr/>
        </p:nvSpPr>
        <p:spPr>
          <a:xfrm>
            <a:off x="793800" y="6239160"/>
            <a:ext cx="226728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Відео презентація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1" name="Text 18"/>
          <p:cNvSpPr/>
          <p:nvPr/>
        </p:nvSpPr>
        <p:spPr>
          <a:xfrm>
            <a:off x="793800" y="6566400"/>
            <a:ext cx="629892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400" strike="noStrike" u="sng">
                <a:solidFill>
                  <a:srgbClr val="0563c1"/>
                </a:solidFill>
                <a:effectLst/>
                <a:uFillTx/>
                <a:latin typeface="Inter"/>
                <a:ea typeface="Inter"/>
                <a:hlinkClick r:id="rId8"/>
              </a:rPr>
              <a:t>https://youtu.be/I5bTzJDOeWw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2" name="Text 19"/>
          <p:cNvSpPr/>
          <p:nvPr/>
        </p:nvSpPr>
        <p:spPr>
          <a:xfrm>
            <a:off x="7544160" y="5403960"/>
            <a:ext cx="2543760" cy="28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2c2926"/>
                </a:solidFill>
                <a:effectLst/>
                <a:uFillTx/>
                <a:latin typeface="Bricolage Grotesque Semi Bold"/>
                <a:ea typeface="Bricolage Grotesque Semi Bold"/>
              </a:rPr>
              <a:t>Використані матеріали</a:t>
            </a:r>
            <a:endParaRPr b="0" lang="uk-UA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3" name="Text 20"/>
          <p:cNvSpPr/>
          <p:nvPr/>
        </p:nvSpPr>
        <p:spPr>
          <a:xfrm>
            <a:off x="7544160" y="5832720"/>
            <a:ext cx="6298920" cy="78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0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Документація Prolog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049"/>
              </a:lnSpc>
              <a:buClr>
                <a:srgbClr val="2c2926"/>
              </a:buClr>
              <a:buFont typeface="Symbol" charset="2"/>
              <a:buChar char=""/>
            </a:pPr>
            <a:r>
              <a:rPr b="0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Документація Haskell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049"/>
              </a:lnSpc>
              <a:buClr>
                <a:srgbClr val="957d00"/>
              </a:buClr>
              <a:buFont typeface="Symbol" charset="2"/>
              <a:buChar char=""/>
            </a:pPr>
            <a:r>
              <a:rPr b="0" lang="en-US" sz="1400" strike="noStrike" u="sng">
                <a:solidFill>
                  <a:srgbClr val="0563c1"/>
                </a:solidFill>
                <a:effectLst/>
                <a:uFillTx/>
                <a:latin typeface="Inter"/>
                <a:ea typeface="Inter"/>
                <a:hlinkClick r:id="rId9"/>
              </a:rPr>
              <a:t>StackOverflow, наприклад, ось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4" name="Text 21"/>
          <p:cNvSpPr/>
          <p:nvPr/>
        </p:nvSpPr>
        <p:spPr>
          <a:xfrm>
            <a:off x="793800" y="7121520"/>
            <a:ext cx="1304172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1" lang="en-US" sz="1400" strike="noStrike" u="none">
                <a:solidFill>
                  <a:srgbClr val="2c2926"/>
                </a:solidFill>
                <a:effectLst/>
                <a:uFillTx/>
                <a:latin typeface="Inter"/>
                <a:ea typeface="Inter"/>
              </a:rPr>
              <a:t>Дякую за увагу!</a:t>
            </a:r>
            <a:endParaRPr b="0" lang="uk-UA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Application>LibreOffice/25.8.3.2$Windows_X86_64 LibreOffice_project/8ca8d55c161d602844f5428fa4b58097424e324e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2026-02-07T19:26:27Z</dcterms:created>
  <dc:creator/>
  <dc:description/>
  <dc:language>uk-UA</dc:language>
  <cp:lastModifiedBy/>
  <dcterms:modified xsi:type="dcterms:W3CDTF">2026-02-07T23:13:23Z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